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60" r:id="rId3"/>
    <p:sldId id="261" r:id="rId4"/>
    <p:sldId id="284" r:id="rId5"/>
    <p:sldId id="345" r:id="rId6"/>
    <p:sldId id="294" r:id="rId7"/>
    <p:sldId id="288" r:id="rId8"/>
    <p:sldId id="287" r:id="rId9"/>
    <p:sldId id="346" r:id="rId10"/>
    <p:sldId id="348" r:id="rId11"/>
    <p:sldId id="350" r:id="rId12"/>
    <p:sldId id="363" r:id="rId13"/>
    <p:sldId id="366" r:id="rId14"/>
    <p:sldId id="351" r:id="rId15"/>
    <p:sldId id="353" r:id="rId16"/>
    <p:sldId id="354" r:id="rId17"/>
    <p:sldId id="356" r:id="rId18"/>
    <p:sldId id="357" r:id="rId19"/>
    <p:sldId id="358" r:id="rId20"/>
    <p:sldId id="359" r:id="rId21"/>
    <p:sldId id="360" r:id="rId22"/>
    <p:sldId id="361" r:id="rId23"/>
    <p:sldId id="364" r:id="rId24"/>
    <p:sldId id="365" r:id="rId25"/>
    <p:sldId id="367" r:id="rId26"/>
    <p:sldId id="309" r:id="rId27"/>
    <p:sldId id="368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417734-8A1E-4070-84DD-0139D3F3F3D2}">
          <p14:sldIdLst>
            <p14:sldId id="256"/>
          </p14:sldIdLst>
        </p14:section>
        <p14:section name="Introduction" id="{40E63FA8-91E0-493D-BE28-EA8CB9E98B5D}">
          <p14:sldIdLst>
            <p14:sldId id="260"/>
            <p14:sldId id="261"/>
          </p14:sldIdLst>
        </p14:section>
        <p14:section name="Cost Slides" id="{43503ACF-8F2F-4045-9C58-168A8D112140}">
          <p14:sldIdLst>
            <p14:sldId id="284"/>
            <p14:sldId id="345"/>
            <p14:sldId id="294"/>
          </p14:sldIdLst>
        </p14:section>
        <p14:section name="Prioritization" id="{769D17EC-87CC-4705-9CEE-7AA51D4BD6A8}">
          <p14:sldIdLst>
            <p14:sldId id="288"/>
            <p14:sldId id="287"/>
            <p14:sldId id="346"/>
            <p14:sldId id="348"/>
            <p14:sldId id="350"/>
            <p14:sldId id="363"/>
            <p14:sldId id="366"/>
            <p14:sldId id="351"/>
            <p14:sldId id="353"/>
            <p14:sldId id="354"/>
            <p14:sldId id="356"/>
            <p14:sldId id="357"/>
            <p14:sldId id="358"/>
            <p14:sldId id="359"/>
            <p14:sldId id="360"/>
            <p14:sldId id="361"/>
            <p14:sldId id="364"/>
            <p14:sldId id="365"/>
            <p14:sldId id="367"/>
          </p14:sldIdLst>
        </p14:section>
        <p14:section name="Closing" id="{854E9DBD-AA62-4779-B145-F64513B661BE}">
          <p14:sldIdLst>
            <p14:sldId id="309"/>
            <p14:sldId id="368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Pohl" initials="DP" lastIdx="9" clrIdx="0">
    <p:extLst>
      <p:ext uri="{19B8F6BF-5375-455C-9EA6-DF929625EA0E}">
        <p15:presenceInfo xmlns:p15="http://schemas.microsoft.com/office/powerpoint/2012/main" userId="S-1-5-21-2243798287-2584534642-3064315988-3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BEA"/>
    <a:srgbClr val="E7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86457" autoAdjust="0"/>
  </p:normalViewPr>
  <p:slideViewPr>
    <p:cSldViewPr snapToGrid="0">
      <p:cViewPr varScale="1">
        <p:scale>
          <a:sx n="88" d="100"/>
          <a:sy n="88" d="100"/>
        </p:scale>
        <p:origin x="1440" y="77"/>
      </p:cViewPr>
      <p:guideLst/>
    </p:cSldViewPr>
  </p:slideViewPr>
  <p:outlineViewPr>
    <p:cViewPr>
      <p:scale>
        <a:sx n="33" d="100"/>
        <a:sy n="33" d="100"/>
      </p:scale>
      <p:origin x="0" y="-2817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50BA2-5EC9-4ECA-9EC3-B9BF4D4E5EF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9E6E-5AD0-4958-BA87-E6092387B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703F4-9355-4391-A970-A6CB866D78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0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Alternative B – Infiltration for Hydrology</a:t>
            </a:r>
          </a:p>
          <a:p>
            <a:pPr lvl="1"/>
            <a:r>
              <a:rPr lang="en-US" dirty="0" smtClean="0"/>
              <a:t>Volume score for feasible parcels</a:t>
            </a:r>
          </a:p>
          <a:p>
            <a:pPr marL="548640" lvl="2" indent="0">
              <a:buNone/>
            </a:pPr>
            <a:r>
              <a:rPr lang="en-US" dirty="0" smtClean="0"/>
              <a:t>	67% of parcels are in the middle category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C000"/>
                </a:solidFill>
              </a:rPr>
              <a:t>Medium (+2x2=+4)</a:t>
            </a:r>
          </a:p>
          <a:p>
            <a:pPr marL="54864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Parcel count score for feasible parcels</a:t>
            </a:r>
          </a:p>
          <a:p>
            <a:pPr marL="548640" lvl="2" indent="0">
              <a:buNone/>
            </a:pPr>
            <a:r>
              <a:rPr lang="en-US" dirty="0" smtClean="0"/>
              <a:t>	38 feasible parcels are in that category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High (+3)</a:t>
            </a:r>
          </a:p>
          <a:p>
            <a:pPr marL="54864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Volume score for potentially constrained parcels</a:t>
            </a:r>
          </a:p>
          <a:p>
            <a:pPr marL="548640" lvl="2" indent="0">
              <a:buNone/>
            </a:pPr>
            <a:r>
              <a:rPr lang="en-US" dirty="0" smtClean="0"/>
              <a:t>	89% of parcels are in the middle category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C000"/>
                </a:solidFill>
              </a:rPr>
              <a:t>Medium (+2)</a:t>
            </a:r>
          </a:p>
          <a:p>
            <a:pPr marL="548640" lvl="2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274320" lvl="1" indent="0">
              <a:buNone/>
            </a:pPr>
            <a:r>
              <a:rPr lang="en-US" dirty="0" smtClean="0"/>
              <a:t>Total Score:  </a:t>
            </a:r>
            <a:r>
              <a:rPr lang="en-US" dirty="0" smtClean="0">
                <a:solidFill>
                  <a:srgbClr val="FFC000"/>
                </a:solidFill>
              </a:rPr>
              <a:t>4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FFC000"/>
                </a:solidFill>
              </a:rPr>
              <a:t> 2 </a:t>
            </a:r>
            <a:r>
              <a:rPr lang="en-US" dirty="0" smtClean="0"/>
              <a:t>= 9</a:t>
            </a:r>
          </a:p>
          <a:p>
            <a:pPr marL="171450" lvl="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8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 cost including design, permitting, and operations &amp; maintenance over the project life divided by the total stormwater volume used over the project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9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Alternative B – Infiltration for Hydrology</a:t>
            </a:r>
          </a:p>
          <a:p>
            <a:pPr lvl="1"/>
            <a:r>
              <a:rPr lang="en-US" dirty="0" smtClean="0"/>
              <a:t>Divide parcels by cost</a:t>
            </a:r>
          </a:p>
          <a:p>
            <a:pPr marL="548640" lvl="2" indent="0">
              <a:buNone/>
            </a:pPr>
            <a:r>
              <a:rPr lang="en-US" dirty="0" smtClean="0"/>
              <a:t>	17.5% are less than $2,500/AF</a:t>
            </a:r>
          </a:p>
          <a:p>
            <a:pPr marL="548640" lvl="2" indent="0">
              <a:buNone/>
            </a:pPr>
            <a:r>
              <a:rPr lang="en-US" dirty="0" smtClean="0"/>
              <a:t>	82.5% are greater than $2,500/AF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Take the difference</a:t>
            </a:r>
          </a:p>
          <a:p>
            <a:pPr marL="548640" lvl="2" indent="0">
              <a:buNone/>
            </a:pPr>
            <a:r>
              <a:rPr lang="en-US" dirty="0" smtClean="0"/>
              <a:t>	17.5% - 82.5% = -65%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Multiply by 10 – Cost Score is Weighted</a:t>
            </a:r>
          </a:p>
          <a:p>
            <a:pPr marL="548640" lvl="2" indent="0">
              <a:buNone/>
            </a:pPr>
            <a:r>
              <a:rPr lang="en-US" dirty="0" smtClean="0"/>
              <a:t>	-65% x 10 = -6.5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Alternative B – Infiltration for Hydrology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	These projects designed to improve water quality. (+2)</a:t>
            </a:r>
          </a:p>
          <a:p>
            <a:r>
              <a:rPr lang="en-US" dirty="0" smtClean="0"/>
              <a:t>Flood Management</a:t>
            </a:r>
          </a:p>
          <a:p>
            <a:r>
              <a:rPr lang="en-US" dirty="0" smtClean="0"/>
              <a:t>	Detaining runoff may reduce flooding. (+1)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	These projects return water to natural hydrology, providing an 	environmental benefit. (+1)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	These projects provide many opportunities to engage the community. (+1)</a:t>
            </a:r>
          </a:p>
          <a:p>
            <a:endParaRPr lang="en-US" dirty="0" smtClean="0"/>
          </a:p>
          <a:p>
            <a:r>
              <a:rPr lang="en-US" dirty="0" smtClean="0"/>
              <a:t>Total Score:  2 + 1 + 1 + 1 =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5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703F4-9355-4391-A970-A6CB866D78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0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703F4-9355-4391-A970-A6CB866D78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8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703F4-9355-4391-A970-A6CB866D78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04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1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49E6E-5AD0-4958-BA87-E6092387B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7772" y="2613625"/>
            <a:ext cx="7724775" cy="1032933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773" y="4410536"/>
            <a:ext cx="7724774" cy="550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981252"/>
            <a:ext cx="7073825" cy="203648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6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818" y="6155447"/>
            <a:ext cx="319093" cy="266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A85A599-C0B8-4ED4-B596-3CD0A7A06D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6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2734"/>
            <a:ext cx="7590192" cy="51442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818" y="6155447"/>
            <a:ext cx="319093" cy="266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A85A599-C0B8-4ED4-B596-3CD0A7A06D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1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909" y="670776"/>
            <a:ext cx="7886700" cy="62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72026"/>
            <a:ext cx="7590192" cy="420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0818" y="6155447"/>
            <a:ext cx="319093" cy="266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A85A599-C0B8-4ED4-B596-3CD0A7A06D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7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Pohl@esassoc.com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stephanie.gaines@sdcounty.c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mailto:Lmichaelson@KatzandAssociate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171" y="1824645"/>
            <a:ext cx="8236413" cy="2063614"/>
          </a:xfrm>
        </p:spPr>
        <p:txBody>
          <a:bodyPr/>
          <a:lstStyle/>
          <a:p>
            <a:r>
              <a:rPr lang="en-US" dirty="0"/>
              <a:t>San Diego Region </a:t>
            </a:r>
            <a:br>
              <a:rPr lang="en-US" dirty="0"/>
            </a:br>
            <a:r>
              <a:rPr lang="en-US" dirty="0"/>
              <a:t>Stormwater Capture &amp; Use </a:t>
            </a:r>
            <a:br>
              <a:rPr lang="en-US" dirty="0"/>
            </a:br>
            <a:r>
              <a:rPr lang="en-US" dirty="0"/>
              <a:t>Feasibility </a:t>
            </a:r>
            <a:r>
              <a:rPr lang="en-US" dirty="0" smtClean="0"/>
              <a:t>Study (SWCFS)</a:t>
            </a:r>
            <a:endParaRPr lang="en-US" dirty="0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487773" y="4168834"/>
            <a:ext cx="7724774" cy="10972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Technical Advisory Committee (TAC) Meeting #4</a:t>
            </a:r>
          </a:p>
          <a:p>
            <a:pPr algn="ctr"/>
            <a:r>
              <a:rPr lang="en-US" dirty="0" smtClean="0"/>
              <a:t>Results of Prioritization Analysis</a:t>
            </a:r>
          </a:p>
          <a:p>
            <a:pPr algn="ctr"/>
            <a:r>
              <a:rPr lang="en-US" dirty="0" smtClean="0"/>
              <a:t>May 4, 2018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by County of San Diego, ESA, Katz &amp; Associates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64" y="1972026"/>
            <a:ext cx="8221542" cy="45552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Additional scoring to account for actual number of feasible parcels – Percentage doesn’t account for Potential Regional Volume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5 </a:t>
            </a:r>
            <a:r>
              <a:rPr lang="en-US" dirty="0"/>
              <a:t>or fewer parcels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Low (+1)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5 to 10 parcels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Medium (+2)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More than 10 parcels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High (+3)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Capture and Use </a:t>
            </a:r>
            <a:r>
              <a:rPr lang="en-US" dirty="0" smtClean="0"/>
              <a:t>Volume 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Capture and Use Volume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7909" y="1222410"/>
            <a:ext cx="7886700" cy="62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Example: Green Streets – Alternative B</a:t>
            </a:r>
            <a:endParaRPr lang="en-US" sz="2800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207519"/>
              </p:ext>
            </p:extLst>
          </p:nvPr>
        </p:nvGraphicFramePr>
        <p:xfrm>
          <a:off x="73635" y="1730911"/>
          <a:ext cx="5867400" cy="24487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56491">
                  <a:extLst>
                    <a:ext uri="{9D8B030D-6E8A-4147-A177-3AD203B41FA5}">
                      <a16:colId xmlns="" xmlns:a16="http://schemas.microsoft.com/office/drawing/2014/main" val="2118041028"/>
                    </a:ext>
                  </a:extLst>
                </a:gridCol>
                <a:gridCol w="643709">
                  <a:extLst>
                    <a:ext uri="{9D8B030D-6E8A-4147-A177-3AD203B41FA5}">
                      <a16:colId xmlns="" xmlns:a16="http://schemas.microsoft.com/office/drawing/2014/main" val="358888698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62024715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8341202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4134454188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4626161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768792181"/>
                    </a:ext>
                  </a:extLst>
                </a:gridCol>
              </a:tblGrid>
              <a:tr h="20277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Feasible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Parcels (Lower Number of Site)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2304925554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Alternative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Low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Medium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High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Parcels in 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Parcel Count 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Score (x1)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Volume 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Score (x2)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1158620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4019122824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 (injection)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4042923362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3993332564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2237367001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(Many)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669033689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3270233341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3111677814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3411618616"/>
                  </a:ext>
                </a:extLst>
              </a:tr>
              <a:tr h="203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53773868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03957"/>
              </p:ext>
            </p:extLst>
          </p:nvPr>
        </p:nvGraphicFramePr>
        <p:xfrm>
          <a:off x="4348351" y="4206349"/>
          <a:ext cx="4644293" cy="25115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38201">
                  <a:extLst>
                    <a:ext uri="{9D8B030D-6E8A-4147-A177-3AD203B41FA5}">
                      <a16:colId xmlns="" xmlns:a16="http://schemas.microsoft.com/office/drawing/2014/main" val="9483589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446324499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388256517"/>
                    </a:ext>
                  </a:extLst>
                </a:gridCol>
                <a:gridCol w="624843">
                  <a:extLst>
                    <a:ext uri="{9D8B030D-6E8A-4147-A177-3AD203B41FA5}">
                      <a16:colId xmlns="" xmlns:a16="http://schemas.microsoft.com/office/drawing/2014/main" val="3797490951"/>
                    </a:ext>
                  </a:extLst>
                </a:gridCol>
                <a:gridCol w="929812">
                  <a:extLst>
                    <a:ext uri="{9D8B030D-6E8A-4147-A177-3AD203B41FA5}">
                      <a16:colId xmlns="" xmlns:a16="http://schemas.microsoft.com/office/drawing/2014/main" val="2095227511"/>
                    </a:ext>
                  </a:extLst>
                </a:gridCol>
                <a:gridCol w="956037">
                  <a:extLst>
                    <a:ext uri="{9D8B030D-6E8A-4147-A177-3AD203B41FA5}">
                      <a16:colId xmlns="" xmlns:a16="http://schemas.microsoft.com/office/drawing/2014/main" val="1826204727"/>
                    </a:ext>
                  </a:extLst>
                </a:gridCol>
              </a:tblGrid>
              <a:tr h="188122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Potentially Constrained  (Higher Number of Sites) 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2184823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Alternative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Low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Medium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High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Volume </a:t>
                      </a:r>
                      <a:r>
                        <a:rPr lang="en-US" sz="1200" b="1" u="none" strike="noStrike" dirty="0" smtClean="0">
                          <a:effectLst/>
                          <a:latin typeface="+mn-lt"/>
                        </a:rPr>
                        <a:t>Score (x1)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Score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>
                    <a:solidFill>
                      <a:srgbClr val="BDDE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1682119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372023479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 (injection)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1145435766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82217583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1421735470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1338882039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568591263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2799767355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3976177154"/>
                  </a:ext>
                </a:extLst>
              </a:tr>
              <a:tr h="18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="" xmlns:a16="http://schemas.microsoft.com/office/drawing/2014/main" val="280521399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532" y="2705078"/>
            <a:ext cx="6008703" cy="234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9489" y="5332590"/>
            <a:ext cx="478301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665" y="1789064"/>
            <a:ext cx="1760680" cy="17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972026"/>
            <a:ext cx="8477250" cy="42049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Unit Cost $/acre-foot =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Total </a:t>
            </a:r>
            <a:r>
              <a:rPr lang="en-US" dirty="0"/>
              <a:t>cost </a:t>
            </a:r>
            <a:r>
              <a:rPr lang="en-US" dirty="0" smtClean="0"/>
              <a:t>/ </a:t>
            </a:r>
            <a:r>
              <a:rPr lang="en-US" dirty="0"/>
              <a:t>total stormwater volume 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Compared to cost </a:t>
            </a:r>
            <a:r>
              <a:rPr lang="en-US" dirty="0"/>
              <a:t>of providing potable water from </a:t>
            </a:r>
            <a:r>
              <a:rPr lang="en-US" dirty="0" smtClean="0"/>
              <a:t>desalination (threshold)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Cost Analysis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08954"/>
              </p:ext>
            </p:extLst>
          </p:nvPr>
        </p:nvGraphicFramePr>
        <p:xfrm>
          <a:off x="-1" y="1243291"/>
          <a:ext cx="9144001" cy="5190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156">
                  <a:extLst>
                    <a:ext uri="{9D8B030D-6E8A-4147-A177-3AD203B41FA5}">
                      <a16:colId xmlns="" xmlns:a16="http://schemas.microsoft.com/office/drawing/2014/main" val="1729382999"/>
                    </a:ext>
                  </a:extLst>
                </a:gridCol>
                <a:gridCol w="3933495">
                  <a:extLst>
                    <a:ext uri="{9D8B030D-6E8A-4147-A177-3AD203B41FA5}">
                      <a16:colId xmlns="" xmlns:a16="http://schemas.microsoft.com/office/drawing/2014/main" val="2401410682"/>
                    </a:ext>
                  </a:extLst>
                </a:gridCol>
                <a:gridCol w="3181350">
                  <a:extLst>
                    <a:ext uri="{9D8B030D-6E8A-4147-A177-3AD203B41FA5}">
                      <a16:colId xmlns="" xmlns:a16="http://schemas.microsoft.com/office/drawing/2014/main" val="2115325615"/>
                    </a:ext>
                  </a:extLst>
                </a:gridCol>
              </a:tblGrid>
              <a:tr h="85741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Alternative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Project Type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 per </a:t>
                      </a:r>
                      <a:r>
                        <a:rPr lang="en-US" sz="1800" dirty="0" smtClean="0">
                          <a:effectLst/>
                        </a:rPr>
                        <a:t>Volume (average of low and high cost range - $/</a:t>
                      </a:r>
                      <a:r>
                        <a:rPr lang="en-US" sz="1800" dirty="0">
                          <a:effectLst/>
                        </a:rPr>
                        <a:t>ac-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33387395"/>
                  </a:ext>
                </a:extLst>
              </a:tr>
              <a:tr h="35331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Alternative A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Infiltration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$</a:t>
                      </a:r>
                      <a:r>
                        <a:rPr lang="en-US" sz="2000" dirty="0" smtClean="0">
                          <a:effectLst/>
                        </a:rPr>
                        <a:t>20,000- $33,000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01987467"/>
                  </a:ext>
                </a:extLst>
              </a:tr>
              <a:tr h="357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Injection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$3,600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$9,800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29831699"/>
                  </a:ext>
                </a:extLst>
              </a:tr>
              <a:tr h="35951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Alternative B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Infiltration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$17,000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$20,300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23762030"/>
                  </a:ext>
                </a:extLst>
              </a:tr>
              <a:tr h="357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Bio-Infiltration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$29,300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$37,000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3174180"/>
                  </a:ext>
                </a:extLst>
              </a:tr>
              <a:tr h="44476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Alternative C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Irrigation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$118,700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$186,100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88628868"/>
                  </a:ext>
                </a:extLst>
              </a:tr>
              <a:tr h="35703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Alternative D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Rain Barrels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$2,500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71190318"/>
                  </a:ext>
                </a:extLst>
              </a:tr>
              <a:tr h="61210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Alternative E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Restoration and Treatment Wetlands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$740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$990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36756531"/>
                  </a:ext>
                </a:extLst>
              </a:tr>
              <a:tr h="4430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Alternative F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Dry-Weather Diversion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$9,600 </a:t>
                      </a: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smtClean="0">
                          <a:effectLst/>
                        </a:rPr>
                        <a:t>$21,400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91709416"/>
                  </a:ext>
                </a:extLst>
              </a:tr>
              <a:tr h="57841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Alternative G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Treatment for Recycled Water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$99,300 </a:t>
                      </a:r>
                      <a:r>
                        <a:rPr lang="en-US" sz="2000" dirty="0">
                          <a:effectLst/>
                        </a:rPr>
                        <a:t>– </a:t>
                      </a:r>
                      <a:r>
                        <a:rPr lang="en-US" sz="2000" dirty="0" smtClean="0">
                          <a:effectLst/>
                        </a:rPr>
                        <a:t>$173,000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5180989"/>
                  </a:ext>
                </a:extLst>
              </a:tr>
              <a:tr h="47048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Alternative H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Treatment for Potable Water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$</a:t>
                      </a:r>
                      <a:r>
                        <a:rPr lang="en-US" sz="2000" dirty="0" smtClean="0">
                          <a:effectLst/>
                        </a:rPr>
                        <a:t>101,244 </a:t>
                      </a:r>
                      <a:r>
                        <a:rPr lang="en-US" sz="2000" dirty="0">
                          <a:effectLst/>
                        </a:rPr>
                        <a:t>– </a:t>
                      </a:r>
                      <a:r>
                        <a:rPr lang="en-US" sz="2000" dirty="0" smtClean="0">
                          <a:effectLst/>
                        </a:rPr>
                        <a:t>$172,500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95109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26474"/>
              </p:ext>
            </p:extLst>
          </p:nvPr>
        </p:nvGraphicFramePr>
        <p:xfrm>
          <a:off x="2207159" y="6433457"/>
          <a:ext cx="4879442" cy="424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298">
                  <a:extLst>
                    <a:ext uri="{9D8B030D-6E8A-4147-A177-3AD203B41FA5}">
                      <a16:colId xmlns="" xmlns:a16="http://schemas.microsoft.com/office/drawing/2014/main" val="2926397406"/>
                    </a:ext>
                  </a:extLst>
                </a:gridCol>
                <a:gridCol w="2558144">
                  <a:extLst>
                    <a:ext uri="{9D8B030D-6E8A-4147-A177-3AD203B41FA5}">
                      <a16:colId xmlns="" xmlns:a16="http://schemas.microsoft.com/office/drawing/2014/main" val="550093360"/>
                    </a:ext>
                  </a:extLst>
                </a:gridCol>
              </a:tblGrid>
              <a:tr h="42454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Desalination</a:t>
                      </a:r>
                      <a:endParaRPr lang="en-US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$2,131 - $2,397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681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3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717964"/>
            <a:ext cx="8142099" cy="51400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 each alternative,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feasible parcels by a unit cost threshold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Low Cost </a:t>
            </a:r>
            <a:r>
              <a:rPr lang="en-US" dirty="0" smtClean="0"/>
              <a:t>is less than $2,500/AF </a:t>
            </a:r>
            <a:r>
              <a:rPr lang="en-US" i="1" dirty="0" smtClean="0"/>
              <a:t>(cost for </a:t>
            </a:r>
            <a:r>
              <a:rPr lang="en-US" i="1" dirty="0" err="1" smtClean="0"/>
              <a:t>desal</a:t>
            </a:r>
            <a:r>
              <a:rPr lang="en-US" i="1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High Cost </a:t>
            </a:r>
            <a:r>
              <a:rPr lang="en-US" dirty="0"/>
              <a:t>is </a:t>
            </a:r>
            <a:r>
              <a:rPr lang="en-US" dirty="0" smtClean="0"/>
              <a:t>greater </a:t>
            </a:r>
            <a:r>
              <a:rPr lang="en-US" dirty="0"/>
              <a:t>than $</a:t>
            </a:r>
            <a:r>
              <a:rPr lang="en-US" dirty="0" smtClean="0"/>
              <a:t>2,500/AF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Take the difference </a:t>
            </a:r>
            <a:r>
              <a:rPr lang="en-US" dirty="0" smtClean="0"/>
              <a:t>between the % of low-cost parcels and the </a:t>
            </a:r>
            <a:r>
              <a:rPr lang="en-US" dirty="0"/>
              <a:t>%</a:t>
            </a:r>
            <a:r>
              <a:rPr lang="en-US" dirty="0" smtClean="0"/>
              <a:t> of high-cost parcels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Multiply by 10 -</a:t>
            </a:r>
            <a:r>
              <a:rPr lang="en-US" dirty="0"/>
              <a:t> </a:t>
            </a:r>
            <a:r>
              <a:rPr lang="en-US" dirty="0" smtClean="0"/>
              <a:t>Weighting factor: cost is a major constraint to alternative and project feasibility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Cost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764788"/>
              </p:ext>
            </p:extLst>
          </p:nvPr>
        </p:nvGraphicFramePr>
        <p:xfrm>
          <a:off x="161879" y="1785049"/>
          <a:ext cx="6580666" cy="48520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76850">
                  <a:extLst>
                    <a:ext uri="{9D8B030D-6E8A-4147-A177-3AD203B41FA5}">
                      <a16:colId xmlns="" xmlns:a16="http://schemas.microsoft.com/office/drawing/2014/main" val="3981295752"/>
                    </a:ext>
                  </a:extLst>
                </a:gridCol>
                <a:gridCol w="1595610">
                  <a:extLst>
                    <a:ext uri="{9D8B030D-6E8A-4147-A177-3AD203B41FA5}">
                      <a16:colId xmlns="" xmlns:a16="http://schemas.microsoft.com/office/drawing/2014/main" val="82208753"/>
                    </a:ext>
                  </a:extLst>
                </a:gridCol>
                <a:gridCol w="1566331">
                  <a:extLst>
                    <a:ext uri="{9D8B030D-6E8A-4147-A177-3AD203B41FA5}">
                      <a16:colId xmlns="" xmlns:a16="http://schemas.microsoft.com/office/drawing/2014/main" val="1503837023"/>
                    </a:ext>
                  </a:extLst>
                </a:gridCol>
                <a:gridCol w="1341875">
                  <a:extLst>
                    <a:ext uri="{9D8B030D-6E8A-4147-A177-3AD203B41FA5}">
                      <a16:colId xmlns="" xmlns:a16="http://schemas.microsoft.com/office/drawing/2014/main" val="4069243603"/>
                    </a:ext>
                  </a:extLst>
                </a:gridCol>
              </a:tblGrid>
              <a:tr h="63803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of Feasible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Parcels (+%)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of Feasible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Parcels (-%)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Score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DE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2074578"/>
                  </a:ext>
                </a:extLst>
              </a:tr>
              <a:tr h="487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Alternative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Low</a:t>
                      </a:r>
                      <a:r>
                        <a:rPr lang="en-US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&lt;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$2,500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 High &gt;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$2,500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Low%-High%)/10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DE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3544862"/>
                  </a:ext>
                </a:extLst>
              </a:tr>
              <a:tr h="428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 (Infiltration to Groundwater Basin)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-67.5%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-3.5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05959053"/>
                  </a:ext>
                </a:extLst>
              </a:tr>
              <a:tr h="428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 (Injection to Groundwater Basin)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88307146"/>
                  </a:ext>
                </a:extLst>
              </a:tr>
              <a:tr h="428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B (Infiltration for Hydrology)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17.5%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-82.5%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-6.5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58699782"/>
                  </a:ext>
                </a:extLst>
              </a:tr>
              <a:tr h="240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 (Irrigation)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-10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1730214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 (Private On-Site Use)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55173771"/>
                  </a:ext>
                </a:extLst>
              </a:tr>
              <a:tr h="428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 (Use for Treatment Wetland)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97258659"/>
                  </a:ext>
                </a:extLst>
              </a:tr>
              <a:tr h="428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 (WWTP Solids Management)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-6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19676488"/>
                  </a:ext>
                </a:extLst>
              </a:tr>
              <a:tr h="428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 (WWTP for Potable Use)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-10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16212744"/>
                  </a:ext>
                </a:extLst>
              </a:tr>
              <a:tr h="428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 (WWTP for Recycled Use)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-10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8610717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2328" y="3819218"/>
            <a:ext cx="6699523" cy="438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7909" y="1222410"/>
            <a:ext cx="7886700" cy="62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Example: Green Streets – Alternative </a:t>
            </a:r>
            <a:r>
              <a:rPr lang="en-US" sz="2800" i="1" dirty="0" smtClean="0"/>
              <a:t>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087" y="1794389"/>
            <a:ext cx="1519322" cy="15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Benefits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972026"/>
            <a:ext cx="8217434" cy="46287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 each alternative, </a:t>
            </a:r>
            <a:r>
              <a:rPr lang="en-US" b="1" dirty="0" smtClean="0"/>
              <a:t>identify potential for additional benefits </a:t>
            </a:r>
            <a:br>
              <a:rPr lang="en-US" b="1" dirty="0" smtClean="0"/>
            </a:br>
            <a:r>
              <a:rPr lang="en-US" i="1" dirty="0" smtClean="0"/>
              <a:t>(based on the San Diego SWRP)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Water Quality (+1)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Additional (+1) for projects designed for this purpose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Flood Management (+1)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Environment (+1)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Community (+1)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Benefits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3571875"/>
            <a:ext cx="8534400" cy="5394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357953"/>
              </p:ext>
            </p:extLst>
          </p:nvPr>
        </p:nvGraphicFramePr>
        <p:xfrm>
          <a:off x="266701" y="2086557"/>
          <a:ext cx="8381998" cy="44996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58301">
                  <a:extLst>
                    <a:ext uri="{9D8B030D-6E8A-4147-A177-3AD203B41FA5}">
                      <a16:colId xmlns="" xmlns:a16="http://schemas.microsoft.com/office/drawing/2014/main" val="24918604"/>
                    </a:ext>
                  </a:extLst>
                </a:gridCol>
                <a:gridCol w="1190343">
                  <a:extLst>
                    <a:ext uri="{9D8B030D-6E8A-4147-A177-3AD203B41FA5}">
                      <a16:colId xmlns="" xmlns:a16="http://schemas.microsoft.com/office/drawing/2014/main" val="961270730"/>
                    </a:ext>
                  </a:extLst>
                </a:gridCol>
                <a:gridCol w="1190343">
                  <a:extLst>
                    <a:ext uri="{9D8B030D-6E8A-4147-A177-3AD203B41FA5}">
                      <a16:colId xmlns="" xmlns:a16="http://schemas.microsoft.com/office/drawing/2014/main" val="3100987944"/>
                    </a:ext>
                  </a:extLst>
                </a:gridCol>
                <a:gridCol w="1562325">
                  <a:extLst>
                    <a:ext uri="{9D8B030D-6E8A-4147-A177-3AD203B41FA5}">
                      <a16:colId xmlns="" xmlns:a16="http://schemas.microsoft.com/office/drawing/2014/main" val="975328343"/>
                    </a:ext>
                  </a:extLst>
                </a:gridCol>
                <a:gridCol w="1190343">
                  <a:extLst>
                    <a:ext uri="{9D8B030D-6E8A-4147-A177-3AD203B41FA5}">
                      <a16:colId xmlns="" xmlns:a16="http://schemas.microsoft.com/office/drawing/2014/main" val="696350080"/>
                    </a:ext>
                  </a:extLst>
                </a:gridCol>
                <a:gridCol w="1190343">
                  <a:extLst>
                    <a:ext uri="{9D8B030D-6E8A-4147-A177-3AD203B41FA5}">
                      <a16:colId xmlns="" xmlns:a16="http://schemas.microsoft.com/office/drawing/2014/main" val="1116409976"/>
                    </a:ext>
                  </a:extLst>
                </a:gridCol>
              </a:tblGrid>
              <a:tr h="647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Alternative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Water </a:t>
                      </a:r>
                      <a:r>
                        <a:rPr lang="en-US" sz="1200" u="none" strike="noStrike" dirty="0" smtClean="0">
                          <a:effectLst/>
                        </a:rPr>
                        <a:t>Quality (1-2 points)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Flood </a:t>
                      </a:r>
                      <a:r>
                        <a:rPr lang="en-US" sz="1200" u="none" strike="noStrike" dirty="0" smtClean="0">
                          <a:effectLst/>
                        </a:rPr>
                        <a:t>Management (1 point)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Environment 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 (1 point)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Community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 point)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BDDE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15423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(Infiltration to Groundwater Basin)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16550320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 (Injection to Groundwater Basin)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20613713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B (Infiltration for Hydrology)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45127036"/>
                  </a:ext>
                </a:extLst>
              </a:tr>
              <a:tr h="396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 (Irrigation)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75398498"/>
                  </a:ext>
                </a:extLst>
              </a:tr>
              <a:tr h="344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 (Private On-Site Use)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52290973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 (Use for Treatment Wetland)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18701523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 (WWTP Solids Management)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2477201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G (WWTP for Potable Use)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39648791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H (WWTP for Recycled Use)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sym typeface="Wingdings" panose="05000000000000000000" pitchFamily="2" charset="2"/>
                        </a:rPr>
                        <a:t>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5387735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87909" y="1222410"/>
            <a:ext cx="7886700" cy="62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Example: Green Streets – Alternative </a:t>
            </a:r>
            <a:r>
              <a:rPr lang="en-US" sz="2800" i="1" dirty="0" smtClean="0"/>
              <a:t>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85" y="613993"/>
            <a:ext cx="1450533" cy="14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5" y="670776"/>
            <a:ext cx="8628184" cy="62064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Constraints and Opportunities Criterion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5" y="1690586"/>
            <a:ext cx="8164946" cy="50727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Basis: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Informed by the </a:t>
            </a:r>
            <a:r>
              <a:rPr lang="en-US" dirty="0" smtClean="0"/>
              <a:t>constraints </a:t>
            </a:r>
            <a:r>
              <a:rPr lang="en-US" dirty="0"/>
              <a:t>and opportunities identified for each example project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Constraints </a:t>
            </a:r>
            <a:r>
              <a:rPr lang="en-US" dirty="0"/>
              <a:t>and opportunities identified for each alternative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Scoring: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 each constraint or closed “gate”, alternative gets (-1)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For each opportunity or open “gate”, alternative gets (+1)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 and Opportunities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749518"/>
              </p:ext>
            </p:extLst>
          </p:nvPr>
        </p:nvGraphicFramePr>
        <p:xfrm>
          <a:off x="166255" y="1752857"/>
          <a:ext cx="6614714" cy="4977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4714">
                  <a:extLst>
                    <a:ext uri="{9D8B030D-6E8A-4147-A177-3AD203B41FA5}">
                      <a16:colId xmlns="" xmlns:a16="http://schemas.microsoft.com/office/drawing/2014/main" val="52562301"/>
                    </a:ext>
                  </a:extLst>
                </a:gridCol>
              </a:tblGrid>
              <a:tr h="37150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Constraints “Gates”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1209211628"/>
                  </a:ext>
                </a:extLst>
              </a:tr>
              <a:tr h="8312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2322797256"/>
                  </a:ext>
                </a:extLst>
              </a:tr>
              <a:tr h="4209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</a:rPr>
                        <a:t>Site </a:t>
                      </a:r>
                      <a:r>
                        <a:rPr lang="en-US" sz="1700" dirty="0" smtClean="0">
                          <a:effectLst/>
                        </a:rPr>
                        <a:t>Characteristics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2306945836"/>
                  </a:ext>
                </a:extLst>
              </a:tr>
              <a:tr h="48988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</a:rPr>
                        <a:t>Match Production with Demand/Need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1322863129"/>
                  </a:ext>
                </a:extLst>
              </a:tr>
              <a:tr h="48515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</a:rPr>
                        <a:t>Absence of Existing Infrastructure </a:t>
                      </a:r>
                      <a:r>
                        <a:rPr lang="en-US" sz="1700" dirty="0" smtClean="0">
                          <a:effectLst/>
                        </a:rPr>
                        <a:t>Capacity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2970858797"/>
                  </a:ext>
                </a:extLst>
              </a:tr>
              <a:tr h="400953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</a:rPr>
                        <a:t>Agency Agreements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1742663310"/>
                  </a:ext>
                </a:extLst>
              </a:tr>
              <a:tr h="5721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</a:rPr>
                        <a:t>Water Type </a:t>
                      </a:r>
                      <a:r>
                        <a:rPr lang="en-US" sz="1700" dirty="0" smtClean="0">
                          <a:effectLst/>
                        </a:rPr>
                        <a:t>Incompatibility/ Treatment </a:t>
                      </a:r>
                      <a:r>
                        <a:rPr lang="en-US" sz="1700" dirty="0">
                          <a:effectLst/>
                        </a:rPr>
                        <a:t>Requirements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1381088802"/>
                  </a:ext>
                </a:extLst>
              </a:tr>
              <a:tr h="50832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</a:rPr>
                        <a:t>Regulatory Ambiguity/ Not Specific to </a:t>
                      </a:r>
                      <a:r>
                        <a:rPr lang="en-US" sz="1700" dirty="0" err="1" smtClean="0">
                          <a:effectLst/>
                        </a:rPr>
                        <a:t>Stormwater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4112294180"/>
                  </a:ext>
                </a:extLst>
              </a:tr>
              <a:tr h="46867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700" dirty="0">
                          <a:effectLst/>
                        </a:rPr>
                        <a:t>Capital and O&amp;M Costs </a:t>
                      </a:r>
                      <a:r>
                        <a:rPr lang="en-US" sz="1700" dirty="0" smtClean="0">
                          <a:effectLst/>
                        </a:rPr>
                        <a:t>/ Funding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64143199"/>
                  </a:ext>
                </a:extLst>
              </a:tr>
              <a:tr h="25393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Public/Agency Support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1875906229"/>
                  </a:ext>
                </a:extLst>
              </a:tr>
              <a:tr h="25393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Open </a:t>
                      </a:r>
                      <a:r>
                        <a:rPr lang="en-US" sz="1600" dirty="0" smtClean="0">
                          <a:effectLst/>
                        </a:rPr>
                        <a:t>Gates                                                                              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3044984012"/>
                  </a:ext>
                </a:extLst>
              </a:tr>
              <a:tr h="25393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Closed </a:t>
                      </a:r>
                      <a:r>
                        <a:rPr lang="en-US" sz="1600" dirty="0" smtClean="0">
                          <a:effectLst/>
                        </a:rPr>
                        <a:t>Gates                                                                           -1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3409758645"/>
                  </a:ext>
                </a:extLst>
              </a:tr>
              <a:tr h="25393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Total                                                                                           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93" marR="51493" marT="0" marB="0"/>
                </a:tc>
                <a:extLst>
                  <a:ext uri="{0D108BD9-81ED-4DB2-BD59-A6C34878D82A}">
                    <a16:rowId xmlns="" xmlns:a16="http://schemas.microsoft.com/office/drawing/2014/main" val="174039467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62400" y="5715000"/>
            <a:ext cx="2286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70776"/>
            <a:ext cx="1371600" cy="1371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6877" y="1222410"/>
            <a:ext cx="8417732" cy="62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Example: Green Streets – Alternative </a:t>
            </a:r>
            <a:r>
              <a:rPr lang="en-US" sz="2800" i="1" dirty="0" smtClean="0"/>
              <a:t>B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22" t="2136" r="82396" b="13780"/>
          <a:stretch/>
        </p:blipFill>
        <p:spPr>
          <a:xfrm>
            <a:off x="6798387" y="1205812"/>
            <a:ext cx="894444" cy="567032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92731" y="5434149"/>
            <a:ext cx="2969887" cy="200033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168" y="5723709"/>
            <a:ext cx="6805741" cy="1015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49" y="1972026"/>
            <a:ext cx="7845959" cy="44770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smtClean="0"/>
              <a:t>Welcome &amp; Introductions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smtClean="0"/>
              <a:t>Recap &amp; Status of Project to Date 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smtClean="0"/>
              <a:t>Cost Results Presentation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smtClean="0"/>
              <a:t>Prioritization Results Presentation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smtClean="0"/>
              <a:t>Discussion of Constraints and Opportunities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dirty="0" smtClean="0"/>
              <a:t>Public Questions </a:t>
            </a:r>
            <a:r>
              <a:rPr lang="en-US" sz="2600" dirty="0"/>
              <a:t>&amp;</a:t>
            </a:r>
            <a:r>
              <a:rPr lang="en-US" sz="2600" dirty="0" smtClean="0"/>
              <a:t> Comments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788670" lvl="1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808" y="4775981"/>
            <a:ext cx="1139866" cy="16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Constraints and Opportunities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7909" y="1222410"/>
            <a:ext cx="7886700" cy="62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Results – All Alternatives </a:t>
            </a:r>
            <a:endParaRPr lang="en-US" sz="2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12208"/>
              </p:ext>
            </p:extLst>
          </p:nvPr>
        </p:nvGraphicFramePr>
        <p:xfrm>
          <a:off x="617849" y="2081348"/>
          <a:ext cx="7810580" cy="3107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349">
                  <a:extLst>
                    <a:ext uri="{9D8B030D-6E8A-4147-A177-3AD203B41FA5}">
                      <a16:colId xmlns="" xmlns:a16="http://schemas.microsoft.com/office/drawing/2014/main" val="3576074482"/>
                    </a:ext>
                  </a:extLst>
                </a:gridCol>
                <a:gridCol w="782391">
                  <a:extLst>
                    <a:ext uri="{9D8B030D-6E8A-4147-A177-3AD203B41FA5}">
                      <a16:colId xmlns="" xmlns:a16="http://schemas.microsoft.com/office/drawing/2014/main" val="2747465590"/>
                    </a:ext>
                  </a:extLst>
                </a:gridCol>
                <a:gridCol w="783120">
                  <a:extLst>
                    <a:ext uri="{9D8B030D-6E8A-4147-A177-3AD203B41FA5}">
                      <a16:colId xmlns="" xmlns:a16="http://schemas.microsoft.com/office/drawing/2014/main" val="4033772257"/>
                    </a:ext>
                  </a:extLst>
                </a:gridCol>
                <a:gridCol w="783120">
                  <a:extLst>
                    <a:ext uri="{9D8B030D-6E8A-4147-A177-3AD203B41FA5}">
                      <a16:colId xmlns="" xmlns:a16="http://schemas.microsoft.com/office/drawing/2014/main" val="939932967"/>
                    </a:ext>
                  </a:extLst>
                </a:gridCol>
                <a:gridCol w="783120">
                  <a:extLst>
                    <a:ext uri="{9D8B030D-6E8A-4147-A177-3AD203B41FA5}">
                      <a16:colId xmlns="" xmlns:a16="http://schemas.microsoft.com/office/drawing/2014/main" val="323016780"/>
                    </a:ext>
                  </a:extLst>
                </a:gridCol>
                <a:gridCol w="783120">
                  <a:extLst>
                    <a:ext uri="{9D8B030D-6E8A-4147-A177-3AD203B41FA5}">
                      <a16:colId xmlns="" xmlns:a16="http://schemas.microsoft.com/office/drawing/2014/main" val="1203242045"/>
                    </a:ext>
                  </a:extLst>
                </a:gridCol>
                <a:gridCol w="783120">
                  <a:extLst>
                    <a:ext uri="{9D8B030D-6E8A-4147-A177-3AD203B41FA5}">
                      <a16:colId xmlns="" xmlns:a16="http://schemas.microsoft.com/office/drawing/2014/main" val="2094074002"/>
                    </a:ext>
                  </a:extLst>
                </a:gridCol>
                <a:gridCol w="783120">
                  <a:extLst>
                    <a:ext uri="{9D8B030D-6E8A-4147-A177-3AD203B41FA5}">
                      <a16:colId xmlns="" xmlns:a16="http://schemas.microsoft.com/office/drawing/2014/main" val="3348977245"/>
                    </a:ext>
                  </a:extLst>
                </a:gridCol>
                <a:gridCol w="783120">
                  <a:extLst>
                    <a:ext uri="{9D8B030D-6E8A-4147-A177-3AD203B41FA5}">
                      <a16:colId xmlns="" xmlns:a16="http://schemas.microsoft.com/office/drawing/2014/main" val="2605925659"/>
                    </a:ext>
                  </a:extLst>
                </a:gridCol>
              </a:tblGrid>
              <a:tr h="77683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0703605"/>
                  </a:ext>
                </a:extLst>
              </a:tr>
              <a:tr h="77683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Open Gates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5 (6)</a:t>
                      </a:r>
                      <a:r>
                        <a:rPr lang="en-US" sz="2000" baseline="30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36142444"/>
                  </a:ext>
                </a:extLst>
              </a:tr>
              <a:tr h="77683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Closed Gates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3 (2)</a:t>
                      </a:r>
                      <a:r>
                        <a:rPr lang="en-US" sz="2000" baseline="30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69059071"/>
                  </a:ext>
                </a:extLst>
              </a:tr>
              <a:tr h="77683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2 (4)</a:t>
                      </a:r>
                      <a:r>
                        <a:rPr lang="en-US" sz="2000" baseline="30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-2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76256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7908" y="5482384"/>
            <a:ext cx="784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" marR="0" indent="-118745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Scores outside parentheses are for Alternative A via </a:t>
            </a:r>
            <a:r>
              <a:rPr lang="en-US" sz="16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infiltration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while those inside parentheses are for Alternative A via </a:t>
            </a:r>
            <a:r>
              <a:rPr lang="en-US" sz="16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601263" y="3219091"/>
            <a:ext cx="3494598" cy="797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44" y="-65626"/>
            <a:ext cx="8834601" cy="6956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Results: Combined Feasibility Scores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0067"/>
              </p:ext>
            </p:extLst>
          </p:nvPr>
        </p:nvGraphicFramePr>
        <p:xfrm>
          <a:off x="1" y="584864"/>
          <a:ext cx="9144000" cy="6273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489">
                  <a:extLst>
                    <a:ext uri="{9D8B030D-6E8A-4147-A177-3AD203B41FA5}">
                      <a16:colId xmlns="" xmlns:a16="http://schemas.microsoft.com/office/drawing/2014/main" val="3846455102"/>
                    </a:ext>
                  </a:extLst>
                </a:gridCol>
                <a:gridCol w="860955">
                  <a:extLst>
                    <a:ext uri="{9D8B030D-6E8A-4147-A177-3AD203B41FA5}">
                      <a16:colId xmlns="" xmlns:a16="http://schemas.microsoft.com/office/drawing/2014/main" val="2649865152"/>
                    </a:ext>
                  </a:extLst>
                </a:gridCol>
                <a:gridCol w="869442">
                  <a:extLst>
                    <a:ext uri="{9D8B030D-6E8A-4147-A177-3AD203B41FA5}">
                      <a16:colId xmlns="" xmlns:a16="http://schemas.microsoft.com/office/drawing/2014/main" val="245330143"/>
                    </a:ext>
                  </a:extLst>
                </a:gridCol>
                <a:gridCol w="1095859">
                  <a:extLst>
                    <a:ext uri="{9D8B030D-6E8A-4147-A177-3AD203B41FA5}">
                      <a16:colId xmlns="" xmlns:a16="http://schemas.microsoft.com/office/drawing/2014/main" val="3798909293"/>
                    </a:ext>
                  </a:extLst>
                </a:gridCol>
                <a:gridCol w="1207461">
                  <a:extLst>
                    <a:ext uri="{9D8B030D-6E8A-4147-A177-3AD203B41FA5}">
                      <a16:colId xmlns="" xmlns:a16="http://schemas.microsoft.com/office/drawing/2014/main" val="2699636965"/>
                    </a:ext>
                  </a:extLst>
                </a:gridCol>
                <a:gridCol w="798594">
                  <a:extLst>
                    <a:ext uri="{9D8B030D-6E8A-4147-A177-3AD203B41FA5}">
                      <a16:colId xmlns="" xmlns:a16="http://schemas.microsoft.com/office/drawing/2014/main" val="2518910555"/>
                    </a:ext>
                  </a:extLst>
                </a:gridCol>
                <a:gridCol w="1390200">
                  <a:extLst>
                    <a:ext uri="{9D8B030D-6E8A-4147-A177-3AD203B41FA5}">
                      <a16:colId xmlns="" xmlns:a16="http://schemas.microsoft.com/office/drawing/2014/main" val="439026862"/>
                    </a:ext>
                  </a:extLst>
                </a:gridCol>
              </a:tblGrid>
              <a:tr h="84985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Alternative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Capture and Use Volume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Unit Cost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Additional Benefits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Constraints and Opportunities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Time Horizon (Term)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478621"/>
                  </a:ext>
                </a:extLst>
              </a:tr>
              <a:tr h="61796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(Natural Treatment System)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30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Near-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9130721"/>
                  </a:ext>
                </a:extLst>
              </a:tr>
              <a:tr h="97328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D</a:t>
                      </a:r>
                      <a:r>
                        <a:rPr lang="en-US" sz="1500" dirty="0">
                          <a:effectLst/>
                        </a:rPr>
                        <a:t> (Private </a:t>
                      </a:r>
                      <a:r>
                        <a:rPr lang="en-US" sz="1500" dirty="0" smtClean="0">
                          <a:effectLst/>
                        </a:rPr>
                        <a:t>– residential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rain barrels, downspout </a:t>
                      </a:r>
                      <a:r>
                        <a:rPr lang="en-US" sz="1500" dirty="0" err="1" smtClean="0">
                          <a:effectLst/>
                        </a:rPr>
                        <a:t>disconn</a:t>
                      </a:r>
                      <a:r>
                        <a:rPr lang="en-US" sz="1500" dirty="0" smtClean="0">
                          <a:effectLst/>
                        </a:rPr>
                        <a:t>. – capture &amp; use by larger commercial</a:t>
                      </a:r>
                      <a:r>
                        <a:rPr lang="en-US" sz="1500" baseline="0" dirty="0" smtClean="0">
                          <a:effectLst/>
                        </a:rPr>
                        <a:t> &amp; industrial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22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Near-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8516690"/>
                  </a:ext>
                </a:extLst>
              </a:tr>
              <a:tr h="57213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en-US" sz="1500" dirty="0">
                          <a:effectLst/>
                        </a:rPr>
                        <a:t> (Injection to Groundwater Basin)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17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Near-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1949988"/>
                  </a:ext>
                </a:extLst>
              </a:tr>
              <a:tr h="56326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en-US" sz="1500" dirty="0">
                          <a:effectLst/>
                        </a:rPr>
                        <a:t> (Infiltration for </a:t>
                      </a:r>
                      <a:r>
                        <a:rPr lang="en-US" sz="1500" dirty="0" smtClean="0">
                          <a:effectLst/>
                        </a:rPr>
                        <a:t>Hydrology</a:t>
                      </a:r>
                      <a:r>
                        <a:rPr lang="en-US" sz="1500" baseline="0" dirty="0" smtClean="0">
                          <a:effectLst/>
                        </a:rPr>
                        <a:t> – green streets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-6.5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13.5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Near-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5003960"/>
                  </a:ext>
                </a:extLst>
              </a:tr>
              <a:tr h="6031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A </a:t>
                      </a:r>
                      <a:r>
                        <a:rPr lang="en-US" sz="1500" dirty="0">
                          <a:effectLst/>
                        </a:rPr>
                        <a:t>(Infiltration to Groundwater Basin)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-3.5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9.5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Near </a:t>
                      </a:r>
                      <a:r>
                        <a:rPr lang="en-US" sz="1600" dirty="0">
                          <a:effectLst/>
                        </a:rPr>
                        <a:t>to Mid-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5164432"/>
                  </a:ext>
                </a:extLst>
              </a:tr>
              <a:tr h="5100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500" dirty="0">
                          <a:effectLst/>
                        </a:rPr>
                        <a:t> (WWTP Solids </a:t>
                      </a:r>
                      <a:r>
                        <a:rPr lang="en-US" sz="1500" dirty="0" smtClean="0">
                          <a:effectLst/>
                        </a:rPr>
                        <a:t>Management – dry weather</a:t>
                      </a:r>
                      <a:r>
                        <a:rPr lang="en-US" sz="1500" baseline="0" dirty="0" smtClean="0">
                          <a:effectLst/>
                        </a:rPr>
                        <a:t> flows</a:t>
                      </a:r>
                      <a:r>
                        <a:rPr lang="en-US" sz="1500" dirty="0" smtClean="0">
                          <a:effectLst/>
                        </a:rPr>
                        <a:t>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Mid-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2210116"/>
                  </a:ext>
                </a:extLst>
              </a:tr>
              <a:tr h="50981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</a:t>
                      </a:r>
                      <a:r>
                        <a:rPr lang="en-US" sz="1500" dirty="0">
                          <a:effectLst/>
                        </a:rPr>
                        <a:t> (</a:t>
                      </a:r>
                      <a:r>
                        <a:rPr lang="en-US" sz="1500" dirty="0" smtClean="0">
                          <a:effectLst/>
                        </a:rPr>
                        <a:t>Irrigation – on-site or nearby public park)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Mid </a:t>
                      </a:r>
                      <a:r>
                        <a:rPr lang="en-US" sz="1600" dirty="0">
                          <a:effectLst/>
                        </a:rPr>
                        <a:t>to Long-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488298"/>
                  </a:ext>
                </a:extLst>
              </a:tr>
              <a:tr h="50981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G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(Capture &amp; Convey</a:t>
                      </a:r>
                      <a:r>
                        <a:rPr lang="en-US" sz="1500" baseline="0" dirty="0" smtClean="0">
                          <a:effectLst/>
                        </a:rPr>
                        <a:t> to </a:t>
                      </a:r>
                      <a:r>
                        <a:rPr lang="en-US" sz="1500" dirty="0" smtClean="0">
                          <a:effectLst/>
                        </a:rPr>
                        <a:t>WWTP </a:t>
                      </a:r>
                      <a:r>
                        <a:rPr lang="en-US" sz="1500" dirty="0">
                          <a:effectLst/>
                        </a:rPr>
                        <a:t>for Potable Use)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effectLst/>
                        </a:rPr>
                        <a:t>-3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Long-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7315897"/>
                  </a:ext>
                </a:extLst>
              </a:tr>
              <a:tr h="56378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(Capture &amp; Convey</a:t>
                      </a:r>
                      <a:r>
                        <a:rPr lang="en-US" sz="1500" baseline="0" dirty="0" smtClean="0">
                          <a:effectLst/>
                        </a:rPr>
                        <a:t> to </a:t>
                      </a:r>
                      <a:r>
                        <a:rPr lang="en-US" sz="1500" dirty="0" smtClean="0">
                          <a:effectLst/>
                        </a:rPr>
                        <a:t>WWTP </a:t>
                      </a:r>
                      <a:r>
                        <a:rPr lang="en-US" sz="1500" dirty="0">
                          <a:effectLst/>
                        </a:rPr>
                        <a:t>for Recycled Use)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-5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Long-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925007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5400000">
            <a:off x="4235157" y="3322465"/>
            <a:ext cx="6273136" cy="797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054989" y="1598177"/>
            <a:ext cx="20229" cy="5029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0" y="665018"/>
            <a:ext cx="8715238" cy="516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Feasibility Timeline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3" y="1630165"/>
            <a:ext cx="8632596" cy="43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input on Alternative scoring and prioritization</a:t>
            </a:r>
          </a:p>
          <a:p>
            <a:pPr lvl="1"/>
            <a:r>
              <a:rPr lang="en-US" dirty="0" smtClean="0"/>
              <a:t>Does it make sense?</a:t>
            </a:r>
          </a:p>
          <a:p>
            <a:pPr lvl="1"/>
            <a:r>
              <a:rPr lang="en-US" dirty="0" smtClean="0"/>
              <a:t>Were the outcomes what you expected?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5A599-C0B8-4ED4-B596-3CD0A7A06D9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Breakout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24026"/>
            <a:ext cx="8406536" cy="49244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Break-out into Groups by Alternatives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Review hand-outs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Constraints and opportunities table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Constraints and opportunity scores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Results of overall prioritization scoring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Discussion questions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How can alternative(s) (assigned to your table) be moved up to a shorter timeline (higher priority)?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Are there other opportunities to open existing gate (constraints)?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5A599-C0B8-4ED4-B596-3CD0A7A06D9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Breakout Groups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170216"/>
              </p:ext>
            </p:extLst>
          </p:nvPr>
        </p:nvGraphicFramePr>
        <p:xfrm>
          <a:off x="156308" y="1326912"/>
          <a:ext cx="8440615" cy="527234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5366437">
                  <a:extLst>
                    <a:ext uri="{9D8B030D-6E8A-4147-A177-3AD203B41FA5}">
                      <a16:colId xmlns="" xmlns:a16="http://schemas.microsoft.com/office/drawing/2014/main" val="1455318066"/>
                    </a:ext>
                  </a:extLst>
                </a:gridCol>
                <a:gridCol w="3074178">
                  <a:extLst>
                    <a:ext uri="{9D8B030D-6E8A-4147-A177-3AD203B41FA5}">
                      <a16:colId xmlns="" xmlns:a16="http://schemas.microsoft.com/office/drawing/2014/main" val="1814158925"/>
                    </a:ext>
                  </a:extLst>
                </a:gridCol>
              </a:tblGrid>
              <a:tr h="39026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 Alternative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Break Out Groups/Tables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6985073"/>
                  </a:ext>
                </a:extLst>
              </a:tr>
              <a:tr h="39026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(Infiltration to Groundwater Basin)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Group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5209632"/>
                  </a:ext>
                </a:extLst>
              </a:tr>
              <a:tr h="39026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(Injection to Groundwater Basin)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7658908"/>
                  </a:ext>
                </a:extLst>
              </a:tr>
              <a:tr h="39026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 (Infiltration for Hydrology – green streets)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Group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6109829"/>
                  </a:ext>
                </a:extLst>
              </a:tr>
              <a:tr h="367271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 (on-site and nearby public parcel Irrigation)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Group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0610963"/>
                  </a:ext>
                </a:extLst>
              </a:tr>
              <a:tr h="988511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 (Private On-Site Use – rain barrels, downspout disconnects, and industrial and commercial site use)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Group 2 – residential capture and use for irrigation</a:t>
                      </a:r>
                    </a:p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Group 3 – larger commercial and industrial use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4486496"/>
                  </a:ext>
                </a:extLst>
              </a:tr>
              <a:tr h="39026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 (Use for Treatment Wetland)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Group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0732700"/>
                  </a:ext>
                </a:extLst>
              </a:tr>
              <a:tr h="39026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 (WWTP Solids Management – dry weather flow diversion)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Group 3 </a:t>
                      </a:r>
                      <a:r>
                        <a:rPr lang="en-US" sz="1800" dirty="0" smtClean="0">
                          <a:effectLst/>
                        </a:rPr>
                        <a:t>(2 tables</a:t>
                      </a:r>
                      <a:r>
                        <a:rPr lang="en-US" sz="1800" baseline="0" dirty="0" smtClean="0">
                          <a:effectLst/>
                        </a:rPr>
                        <a:t> as needed)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2389662"/>
                  </a:ext>
                </a:extLst>
              </a:tr>
              <a:tr h="740542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 (</a:t>
                      </a:r>
                      <a:r>
                        <a:rPr lang="en-US" sz="1800" dirty="0" err="1">
                          <a:effectLst/>
                        </a:rPr>
                        <a:t>Stormwater</a:t>
                      </a:r>
                      <a:r>
                        <a:rPr lang="en-US" sz="1800" dirty="0">
                          <a:effectLst/>
                        </a:rPr>
                        <a:t> capture and conveyance to WWTP for Potable Use)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Group </a:t>
                      </a:r>
                      <a:r>
                        <a:rPr lang="en-US" sz="1800" dirty="0" smtClean="0">
                          <a:effectLst/>
                        </a:rPr>
                        <a:t>3 (2 tables</a:t>
                      </a:r>
                      <a:r>
                        <a:rPr lang="en-US" sz="1800" baseline="0" dirty="0" smtClean="0">
                          <a:effectLst/>
                        </a:rPr>
                        <a:t> as needed)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220822"/>
                  </a:ext>
                </a:extLst>
              </a:tr>
              <a:tr h="390265">
                <a:tc>
                  <a:txBody>
                    <a:bodyPr/>
                    <a:lstStyle/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 (</a:t>
                      </a:r>
                      <a:r>
                        <a:rPr lang="en-US" sz="1800" dirty="0" err="1">
                          <a:effectLst/>
                        </a:rPr>
                        <a:t>Stormwater</a:t>
                      </a:r>
                      <a:r>
                        <a:rPr lang="en-US" sz="1800" dirty="0">
                          <a:effectLst/>
                        </a:rPr>
                        <a:t> capture and conveyance WWTP for Recycled Use)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9322" marR="9322" marT="9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Group </a:t>
                      </a:r>
                      <a:r>
                        <a:rPr lang="en-US" sz="1800" dirty="0" smtClean="0">
                          <a:effectLst/>
                        </a:rPr>
                        <a:t>3 (2 tables</a:t>
                      </a:r>
                      <a:r>
                        <a:rPr lang="en-US" sz="1800" baseline="0" dirty="0" smtClean="0">
                          <a:effectLst/>
                        </a:rPr>
                        <a:t> as needed)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90194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5A599-C0B8-4ED4-B596-3CD0A7A06D9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</a:t>
            </a:r>
            <a:r>
              <a:rPr lang="en-US" dirty="0"/>
              <a:t>Steps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5A599-C0B8-4ED4-B596-3CD0A7A06D9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4325" y="1797704"/>
            <a:ext cx="8106493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Comments </a:t>
            </a:r>
            <a:r>
              <a:rPr lang="en-US" sz="2600" dirty="0" smtClean="0"/>
              <a:t>due:   May 25, </a:t>
            </a:r>
            <a:r>
              <a:rPr lang="en-US" sz="2600" dirty="0"/>
              <a:t>2018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Draft Feasibility Study to TAC: End of August 2018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Final TAC </a:t>
            </a:r>
            <a:r>
              <a:rPr lang="en-US" sz="2600" dirty="0"/>
              <a:t>Meeting </a:t>
            </a:r>
            <a:r>
              <a:rPr lang="en-US" sz="2600" dirty="0" smtClean="0"/>
              <a:t>#5: Mid-September 2018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i="1" dirty="0" smtClean="0"/>
              <a:t>Presentation of Feasibility Study (Final Report) </a:t>
            </a:r>
          </a:p>
          <a:p>
            <a:pPr marL="1143000" lvl="2" indent="-2286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What can we focus on to move higher priority alternatives forward?</a:t>
            </a:r>
          </a:p>
          <a:p>
            <a:pPr marL="1143000" lvl="2" indent="-228600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Where can we focus resources to open gates that will advance more constrained alternatives up in timeline?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374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5A599-C0B8-4ED4-B596-3CD0A7A06D9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Content Placeholder 6" descr="Image result for darth vader keep calm and the 4th be with yo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43" y="1971675"/>
            <a:ext cx="5109651" cy="4205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95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821024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Stephanie Gaines</a:t>
            </a:r>
          </a:p>
          <a:p>
            <a:r>
              <a:rPr lang="en-US" sz="2400" i="1" dirty="0"/>
              <a:t>Watershed Protection </a:t>
            </a:r>
            <a:r>
              <a:rPr lang="en-US" sz="2400" i="1" dirty="0" smtClean="0"/>
              <a:t>Program</a:t>
            </a:r>
          </a:p>
          <a:p>
            <a:r>
              <a:rPr lang="en-US" sz="2400" dirty="0" smtClean="0">
                <a:hlinkClick r:id="rId2"/>
              </a:rPr>
              <a:t>stephanie.gaines@sdcounty.ca.gov</a:t>
            </a:r>
            <a:endParaRPr lang="en-US" sz="2400" dirty="0" smtClean="0"/>
          </a:p>
          <a:p>
            <a:r>
              <a:rPr lang="en-US" sz="2400" dirty="0" smtClean="0"/>
              <a:t>858-694-3493 </a:t>
            </a:r>
          </a:p>
          <a:p>
            <a:endParaRPr lang="en-US" sz="2400" dirty="0" smtClean="0"/>
          </a:p>
          <a:p>
            <a:r>
              <a:rPr lang="en-US" sz="2400" dirty="0" smtClean="0"/>
              <a:t>David Pohl</a:t>
            </a:r>
          </a:p>
          <a:p>
            <a:r>
              <a:rPr lang="en-US" sz="2400" dirty="0" smtClean="0">
                <a:hlinkClick r:id="rId3"/>
              </a:rPr>
              <a:t>DPohl@esassoc.com</a:t>
            </a:r>
            <a:endParaRPr lang="en-US" sz="2400" dirty="0" smtClean="0"/>
          </a:p>
          <a:p>
            <a:r>
              <a:rPr lang="en-US" sz="2400" dirty="0" smtClean="0"/>
              <a:t>760-497-3318</a:t>
            </a:r>
          </a:p>
          <a:p>
            <a:endParaRPr lang="en-US" sz="2400" dirty="0" smtClean="0"/>
          </a:p>
          <a:p>
            <a:r>
              <a:rPr lang="en-US" sz="2400" dirty="0" smtClean="0"/>
              <a:t>Lewis </a:t>
            </a:r>
            <a:r>
              <a:rPr lang="en-US" sz="2400" dirty="0" err="1" smtClean="0"/>
              <a:t>Michealson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Lmichaelson@KatzandAssociates.com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8057"/>
            <a:ext cx="1271146" cy="12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86876"/>
            <a:ext cx="1410930" cy="880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40" y="5131524"/>
            <a:ext cx="1543050" cy="7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&amp; Introductions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7909" y="1694295"/>
            <a:ext cx="8069708" cy="42049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i="1" dirty="0" smtClean="0"/>
              <a:t>Project Team: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0" dirty="0" smtClean="0"/>
              <a:t>County of San Diego – Stephanie Gaines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i="1" dirty="0" smtClean="0"/>
              <a:t>Consultant Team:</a:t>
            </a:r>
            <a:endParaRPr lang="en-US" sz="2200" b="0" i="1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ESA – David Pohl, Lindsey Sheehan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Brown &amp; Caldwell – Lisa Skutecki, Hari </a:t>
            </a:r>
            <a:r>
              <a:rPr lang="en-US" sz="2200" dirty="0" err="1"/>
              <a:t>Seshan</a:t>
            </a:r>
            <a:endParaRPr lang="en-US" sz="2200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Burns &amp; McDonnell – Steve Gruber, Galen </a:t>
            </a:r>
            <a:r>
              <a:rPr lang="en-US" sz="2200" dirty="0" err="1"/>
              <a:t>Kenoyer</a:t>
            </a:r>
            <a:endParaRPr lang="en-US" sz="2200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Katz &amp; Associates – Lewis Michaelson, Natalia </a:t>
            </a:r>
            <a:r>
              <a:rPr lang="en-US" sz="2200" dirty="0" err="1"/>
              <a:t>Hentschel</a:t>
            </a:r>
            <a:endParaRPr lang="en-US" sz="2200" dirty="0"/>
          </a:p>
          <a:p>
            <a:pPr marL="0" indent="0">
              <a:buNone/>
            </a:pPr>
            <a:endParaRPr lang="en-US" sz="2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279357" y="5652328"/>
            <a:ext cx="6104555" cy="1183649"/>
            <a:chOff x="1196292" y="5270158"/>
            <a:chExt cx="6104555" cy="118364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292" y="5366196"/>
              <a:ext cx="922091" cy="92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663" y="5424316"/>
              <a:ext cx="1290852" cy="8058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0656" y="5424316"/>
              <a:ext cx="1380191" cy="7103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4541" y="5270158"/>
              <a:ext cx="1090149" cy="6283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45795" y="6066031"/>
              <a:ext cx="1927640" cy="38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70776"/>
            <a:ext cx="8773885" cy="772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we in the Feasibility Study?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2026"/>
            <a:ext cx="4975500" cy="4204937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endParaRPr lang="en-US" sz="2500" dirty="0" smtClean="0"/>
          </a:p>
          <a:p>
            <a:pPr marL="274320" lvl="1" indent="0">
              <a:buNone/>
            </a:pPr>
            <a:endParaRPr lang="en-US" sz="25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95" y="1805652"/>
            <a:ext cx="8116566" cy="177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95" y="4276261"/>
            <a:ext cx="7774966" cy="17870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0800000" flipV="1">
            <a:off x="5059865" y="3657108"/>
            <a:ext cx="544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F62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950028" y="3587012"/>
            <a:ext cx="544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F62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175656" y="3611919"/>
            <a:ext cx="544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F62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7152011" y="3629450"/>
            <a:ext cx="544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F62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1175656" y="5983151"/>
            <a:ext cx="5442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4F62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3222170" y="5983151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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5204270" y="5996106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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7258778" y="6017881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E3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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89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85258"/>
            <a:ext cx="7579180" cy="47570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Assumptions and concept costs presented in technical memorandum – distributed to </a:t>
            </a:r>
            <a:r>
              <a:rPr lang="en-US" sz="2600" dirty="0" smtClean="0"/>
              <a:t>TAC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Conceptual </a:t>
            </a:r>
            <a:r>
              <a:rPr lang="en-US" sz="2600" dirty="0"/>
              <a:t>costs developed for “modeled” parcels for applicable Alternatives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Costs </a:t>
            </a:r>
            <a:r>
              <a:rPr lang="en-US" sz="2600" dirty="0"/>
              <a:t>per volume </a:t>
            </a:r>
            <a:r>
              <a:rPr lang="en-US" sz="2600" dirty="0" smtClean="0"/>
              <a:t>basis - </a:t>
            </a:r>
            <a:r>
              <a:rPr lang="en-US" sz="2600" u="sng" dirty="0" smtClean="0"/>
              <a:t>wide range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Dry weather flows increase total annual volume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More effective drainage area vs. capture design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Matching demand/discharge restrictions with storage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Pre-treatment requirements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500" dirty="0" smtClean="0"/>
          </a:p>
          <a:p>
            <a:pPr marL="274320" lvl="1" indent="0">
              <a:buNone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104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Stormwater Use Alternatives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276581"/>
              </p:ext>
            </p:extLst>
          </p:nvPr>
        </p:nvGraphicFramePr>
        <p:xfrm>
          <a:off x="0" y="1291420"/>
          <a:ext cx="8255862" cy="5624449"/>
        </p:xfrm>
        <a:graphic>
          <a:graphicData uri="http://schemas.openxmlformats.org/drawingml/2006/table">
            <a:tbl>
              <a:tblPr firstRow="1" firstCol="1" bandRow="1"/>
              <a:tblGrid>
                <a:gridCol w="473069">
                  <a:extLst>
                    <a:ext uri="{9D8B030D-6E8A-4147-A177-3AD203B41FA5}">
                      <a16:colId xmlns="" xmlns:a16="http://schemas.microsoft.com/office/drawing/2014/main" val="1608099126"/>
                    </a:ext>
                  </a:extLst>
                </a:gridCol>
                <a:gridCol w="7782793">
                  <a:extLst>
                    <a:ext uri="{9D8B030D-6E8A-4147-A177-3AD203B41FA5}">
                      <a16:colId xmlns="" xmlns:a16="http://schemas.microsoft.com/office/drawing/2014/main" val="2378829142"/>
                    </a:ext>
                  </a:extLst>
                </a:gridCol>
              </a:tblGrid>
              <a:tr h="652481"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Eight Stormwater Use Alternatives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693686"/>
                  </a:ext>
                </a:extLst>
              </a:tr>
              <a:tr h="4374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discharge to designated groundwater aquifers to be extracted for potable use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357939"/>
                  </a:ext>
                </a:extLst>
              </a:tr>
              <a:tr h="67536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Discharge to groundwater to reestablish natural hydrology and, by extension, to restore biological uses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2745230"/>
                  </a:ext>
                </a:extLst>
              </a:tr>
              <a:tr h="61273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Irrigation to be used on-site or at nearby parks, golf courses, or recreational areas on public parcels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6798731"/>
                  </a:ext>
                </a:extLst>
              </a:tr>
              <a:tr h="62587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Small scale on-site use for irrigation and other private use on private parcels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3291786"/>
                  </a:ext>
                </a:extLst>
              </a:tr>
              <a:tr h="65248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Flow-through to sustain vegetation in natural treatment system (wetland treatment) and/or restoration sites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2442669"/>
                  </a:ext>
                </a:extLst>
              </a:tr>
              <a:tr h="6478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discharge to waste water treatment plants for solids management during low flows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2172527"/>
                  </a:ext>
                </a:extLst>
              </a:tr>
              <a:tr h="6478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discharge to waste water treatment plants for indirect potable use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B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670796"/>
                  </a:ext>
                </a:extLst>
              </a:tr>
              <a:tr h="6478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discharge to waste water treatment plants for recycled water use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49" marR="44649" marT="620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01063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617" t="5643" r="43555"/>
          <a:stretch/>
        </p:blipFill>
        <p:spPr>
          <a:xfrm>
            <a:off x="8255862" y="-1"/>
            <a:ext cx="891861" cy="7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8748"/>
            <a:ext cx="9143999" cy="62064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Alternative Prioritization Criteria &amp; Metrics</a:t>
            </a:r>
            <a:endParaRPr lang="en-US" sz="3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972026"/>
            <a:ext cx="7990056" cy="4555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Potential Volume:  acre-feet/year</a:t>
            </a:r>
            <a:endParaRPr lang="en-US" sz="3200" dirty="0"/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/>
              <a:t>Unit Cost: $/acre-foot (annual volume)</a:t>
            </a:r>
            <a:endParaRPr lang="en-US" sz="3200" dirty="0"/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Additional </a:t>
            </a:r>
            <a:r>
              <a:rPr lang="en-US" sz="3200" dirty="0" smtClean="0"/>
              <a:t>Benefits (number of benefits)</a:t>
            </a:r>
            <a:endParaRPr lang="en-US" sz="3200" dirty="0"/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Constraints and </a:t>
            </a:r>
            <a:r>
              <a:rPr lang="en-US" sz="3200" dirty="0" smtClean="0"/>
              <a:t>Opportunities </a:t>
            </a:r>
            <a:br>
              <a:rPr lang="en-US" sz="3200" dirty="0" smtClean="0"/>
            </a:br>
            <a:r>
              <a:rPr lang="en-US" i="1" dirty="0" smtClean="0"/>
              <a:t>(qualitative assessment of constraints and opportunities developed by TAC)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49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Capture and Use </a:t>
            </a:r>
            <a:r>
              <a:rPr lang="en-US" dirty="0" smtClean="0"/>
              <a:t>Volume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676400"/>
            <a:ext cx="8410574" cy="48508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Volumes from </a:t>
            </a:r>
            <a:r>
              <a:rPr lang="en-US" dirty="0"/>
              <a:t>modeled parcels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Range </a:t>
            </a:r>
            <a:r>
              <a:rPr lang="en-US" dirty="0"/>
              <a:t>of volumes </a:t>
            </a:r>
            <a:r>
              <a:rPr lang="en-US" dirty="0" smtClean="0"/>
              <a:t>based on: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M</a:t>
            </a:r>
            <a:r>
              <a:rPr lang="en-US" sz="2800" dirty="0" smtClean="0"/>
              <a:t>ore </a:t>
            </a:r>
            <a:r>
              <a:rPr lang="en-US" sz="2800" dirty="0"/>
              <a:t>feasible parcels (low end of total volume</a:t>
            </a:r>
            <a:r>
              <a:rPr lang="en-US" sz="28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P</a:t>
            </a:r>
            <a:r>
              <a:rPr lang="en-US" sz="2800" dirty="0" smtClean="0"/>
              <a:t>otentially </a:t>
            </a:r>
            <a:r>
              <a:rPr lang="en-US" sz="2800" dirty="0"/>
              <a:t>constrained sites (higher end of total volume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Score used: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u="sng" dirty="0"/>
              <a:t>%</a:t>
            </a:r>
            <a:r>
              <a:rPr lang="en-US" sz="2800" u="sng" dirty="0" smtClean="0"/>
              <a:t> </a:t>
            </a:r>
            <a:r>
              <a:rPr lang="en-US" sz="2800" u="sng" dirty="0"/>
              <a:t>of parcels </a:t>
            </a:r>
            <a:r>
              <a:rPr lang="en-US" sz="2800" dirty="0"/>
              <a:t>in each volume range for the two </a:t>
            </a:r>
            <a:r>
              <a:rPr lang="en-US" sz="2800" dirty="0" smtClean="0"/>
              <a:t>sets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u="sng" dirty="0"/>
              <a:t>#</a:t>
            </a:r>
            <a:r>
              <a:rPr lang="en-US" sz="2800" u="sng" dirty="0" smtClean="0"/>
              <a:t> </a:t>
            </a:r>
            <a:r>
              <a:rPr lang="en-US" sz="2800" u="sng" dirty="0"/>
              <a:t>of parcels </a:t>
            </a:r>
            <a:r>
              <a:rPr lang="en-US" sz="2800" dirty="0"/>
              <a:t>that make up the highest-percentage volume range</a:t>
            </a:r>
          </a:p>
        </p:txBody>
      </p:sp>
    </p:spTree>
    <p:extLst>
      <p:ext uri="{BB962C8B-B14F-4D97-AF65-F5344CB8AC3E}">
        <p14:creationId xmlns:p14="http://schemas.microsoft.com/office/powerpoint/2010/main" val="39729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695450"/>
            <a:ext cx="8391524" cy="50673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/>
              <a:t>Scoring </a:t>
            </a:r>
            <a:r>
              <a:rPr lang="en-US" dirty="0"/>
              <a:t>to Account for </a:t>
            </a:r>
            <a:r>
              <a:rPr lang="en-US" u="sng" dirty="0"/>
              <a:t>Wide Range </a:t>
            </a:r>
            <a:r>
              <a:rPr lang="en-US" dirty="0"/>
              <a:t>of </a:t>
            </a:r>
            <a:r>
              <a:rPr lang="en-US" dirty="0" smtClean="0"/>
              <a:t>Volumes 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Use both sets of volumes (feasible / potentially constrained parcels)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Categorize distribution of volumes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Less than 25</a:t>
            </a:r>
            <a:r>
              <a:rPr lang="en-US" sz="2600" baseline="30000" dirty="0"/>
              <a:t>th</a:t>
            </a:r>
            <a:r>
              <a:rPr lang="en-US" sz="2600" dirty="0"/>
              <a:t> percentile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Low (+1)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Between 25</a:t>
            </a:r>
            <a:r>
              <a:rPr lang="en-US" sz="2600" baseline="30000" dirty="0"/>
              <a:t>th</a:t>
            </a:r>
            <a:r>
              <a:rPr lang="en-US" sz="2600" dirty="0"/>
              <a:t> and 75</a:t>
            </a:r>
            <a:r>
              <a:rPr lang="en-US" sz="2600" baseline="30000" dirty="0"/>
              <a:t>th</a:t>
            </a:r>
            <a:r>
              <a:rPr lang="en-US" sz="2600" dirty="0"/>
              <a:t> percentile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FFC000"/>
                </a:solidFill>
              </a:rPr>
              <a:t>Medium (+2)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Above 75</a:t>
            </a:r>
            <a:r>
              <a:rPr lang="en-US" sz="2600" baseline="30000" dirty="0"/>
              <a:t>th</a:t>
            </a:r>
            <a:r>
              <a:rPr lang="en-US" sz="2600" dirty="0"/>
              <a:t> percentile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b="1" dirty="0">
                <a:solidFill>
                  <a:srgbClr val="00B050"/>
                </a:solidFill>
                <a:sym typeface="Wingdings" panose="05000000000000000000" pitchFamily="2" charset="2"/>
              </a:rPr>
              <a:t>High (+3</a:t>
            </a:r>
            <a:r>
              <a:rPr lang="en-US" sz="26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sym typeface="Wingdings" panose="05000000000000000000" pitchFamily="2" charset="2"/>
              </a:rPr>
              <a:t>Use highest percentage of parcels in distribution categories for both sets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To favor more feasible parcels: score is multiplied by 2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9309" y="670776"/>
            <a:ext cx="7886700" cy="620642"/>
          </a:xfrm>
        </p:spPr>
        <p:txBody>
          <a:bodyPr>
            <a:normAutofit fontScale="90000"/>
          </a:bodyPr>
          <a:lstStyle/>
          <a:p>
            <a:r>
              <a:rPr lang="en-US" dirty="0"/>
              <a:t>Capture and Use </a:t>
            </a:r>
            <a:r>
              <a:rPr lang="en-US" dirty="0" smtClean="0"/>
              <a:t>Volume 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8EC4"/>
      </a:accent1>
      <a:accent2>
        <a:srgbClr val="F0A042"/>
      </a:accent2>
      <a:accent3>
        <a:srgbClr val="1D8EC4"/>
      </a:accent3>
      <a:accent4>
        <a:srgbClr val="F0A042"/>
      </a:accent4>
      <a:accent5>
        <a:srgbClr val="1D8EC4"/>
      </a:accent5>
      <a:accent6>
        <a:srgbClr val="F0A042"/>
      </a:accent6>
      <a:hlink>
        <a:srgbClr val="1D8EC4"/>
      </a:hlink>
      <a:folHlink>
        <a:srgbClr val="F0A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.SD_StormwaterCaptureFeasibilityStudy_TAC" id="{9EF5EBA6-AA6B-4726-A218-344240047566}" vid="{84C3F91D-EE6C-442A-BDA5-305B73B86F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Co.SD_StormwaterCaptureFeasibilityStudy_TAC_2 Presentation 11_1_17</Template>
  <TotalTime>1901</TotalTime>
  <Words>2002</Words>
  <Application>Microsoft Office PowerPoint</Application>
  <PresentationFormat>On-screen Show (4:3)</PresentationFormat>
  <Paragraphs>623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San Diego Region  Stormwater Capture &amp; Use  Feasibility Study (SWCFS)</vt:lpstr>
      <vt:lpstr>Agenda </vt:lpstr>
      <vt:lpstr>Welcome &amp; Introductions </vt:lpstr>
      <vt:lpstr>Where are we in the Feasibility Study?</vt:lpstr>
      <vt:lpstr>Cost Analysis Results</vt:lpstr>
      <vt:lpstr>Stormwater Use Alternatives</vt:lpstr>
      <vt:lpstr>Alternative Prioritization Criteria &amp; Metrics</vt:lpstr>
      <vt:lpstr>Capture and Use Volume Criterion</vt:lpstr>
      <vt:lpstr>Capture and Use Volume Scoring</vt:lpstr>
      <vt:lpstr>Capture and Use Volume Scoring</vt:lpstr>
      <vt:lpstr>Capture and Use Volume</vt:lpstr>
      <vt:lpstr>Cost Criterion</vt:lpstr>
      <vt:lpstr>Unit Cost Analysis Results</vt:lpstr>
      <vt:lpstr>Cost Criterion</vt:lpstr>
      <vt:lpstr>Unit Cost</vt:lpstr>
      <vt:lpstr>Additional Benefits Criterion</vt:lpstr>
      <vt:lpstr>Additional Benefits</vt:lpstr>
      <vt:lpstr>Constraints and Opportunities Criterion </vt:lpstr>
      <vt:lpstr>Constraints and Opportunities</vt:lpstr>
      <vt:lpstr>Constraints and Opportunities</vt:lpstr>
      <vt:lpstr>Results: Combined Feasibility Scores</vt:lpstr>
      <vt:lpstr>Feasibility Timeline</vt:lpstr>
      <vt:lpstr>Group Discussion</vt:lpstr>
      <vt:lpstr>Breakout Session</vt:lpstr>
      <vt:lpstr>Breakout Groups </vt:lpstr>
      <vt:lpstr> Next Steps </vt:lpstr>
      <vt:lpstr>Public Comments</vt:lpstr>
      <vt:lpstr>Thank you!</vt:lpstr>
    </vt:vector>
  </TitlesOfParts>
  <Company>The County of San Diego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Diego Region Stormwater Capture and Use Feasibility Study (SWCUFS)</dc:title>
  <dc:creator>Gaines, Stephanie</dc:creator>
  <cp:lastModifiedBy>Gaines, Stephanie</cp:lastModifiedBy>
  <cp:revision>146</cp:revision>
  <dcterms:created xsi:type="dcterms:W3CDTF">2017-10-31T22:44:10Z</dcterms:created>
  <dcterms:modified xsi:type="dcterms:W3CDTF">2018-05-09T18:39:08Z</dcterms:modified>
</cp:coreProperties>
</file>